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2"/>
  </p:notesMasterIdLst>
  <p:sldIdLst>
    <p:sldId id="256" r:id="rId2"/>
    <p:sldId id="260" r:id="rId3"/>
    <p:sldId id="257" r:id="rId4"/>
    <p:sldId id="263" r:id="rId5"/>
    <p:sldId id="261" r:id="rId6"/>
    <p:sldId id="264" r:id="rId7"/>
    <p:sldId id="268" r:id="rId8"/>
    <p:sldId id="266" r:id="rId9"/>
    <p:sldId id="267" r:id="rId10"/>
    <p:sldId id="269" r:id="rId11"/>
    <p:sldId id="262" r:id="rId12"/>
    <p:sldId id="271" r:id="rId13"/>
    <p:sldId id="278" r:id="rId14"/>
    <p:sldId id="279" r:id="rId15"/>
    <p:sldId id="272" r:id="rId16"/>
    <p:sldId id="273" r:id="rId17"/>
    <p:sldId id="274" r:id="rId18"/>
    <p:sldId id="275" r:id="rId19"/>
    <p:sldId id="276" r:id="rId20"/>
    <p:sldId id="277"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3" d="100"/>
          <a:sy n="173" d="100"/>
        </p:scale>
        <p:origin x="-14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5EC15A-80CD-4A3E-8D67-D6DA3488E8FF}" type="datetimeFigureOut">
              <a:rPr lang="en-US" smtClean="0"/>
              <a:pPr/>
              <a:t>4/17/15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58671C-9C0C-40D4-9639-BCCA2F1BD74F}" type="slidenum">
              <a:rPr lang="en-US" smtClean="0"/>
              <a:pPr/>
              <a:t>‹#›</a:t>
            </a:fld>
            <a:endParaRPr lang="en-US" dirty="0"/>
          </a:p>
        </p:txBody>
      </p:sp>
    </p:spTree>
    <p:extLst>
      <p:ext uri="{BB962C8B-B14F-4D97-AF65-F5344CB8AC3E}">
        <p14:creationId xmlns:p14="http://schemas.microsoft.com/office/powerpoint/2010/main" val="3890878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58671C-9C0C-40D4-9639-BCCA2F1BD74F}" type="slidenum">
              <a:rPr lang="en-US" smtClean="0"/>
              <a:pPr/>
              <a:t>19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58671C-9C0C-40D4-9639-BCCA2F1BD74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4/17/15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BAE907A-18B4-D74C-96BA-B3378560916F}"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92560E-C454-EE41-9B22-4364757AE972}" type="datetimeFigureOut">
              <a:rPr lang="en-US" smtClean="0"/>
              <a:pPr/>
              <a:t>4/17/15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BAE907A-18B4-D74C-96BA-B3378560916F}" type="slidenum">
              <a:rPr lang="en-US" smtClean="0"/>
              <a:pPr/>
              <a:t>‹#›</a:t>
            </a:fld>
            <a:endParaRPr lang="en-US" dirty="0"/>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2792560E-C454-EE41-9B22-4364757AE972}" type="datetimeFigureOut">
              <a:rPr lang="en-US" smtClean="0"/>
              <a:pPr/>
              <a:t>4/17/15</a:t>
            </a:fld>
            <a:endParaRPr lang="en-US" dirty="0"/>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2BAE907A-18B4-D74C-96BA-B3378560916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xmlns:p14="http://schemas.microsoft.com/office/powerpoint/2010/mai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04461" y="4356397"/>
            <a:ext cx="6381390" cy="1306862"/>
          </a:xfrm>
        </p:spPr>
        <p:txBody>
          <a:bodyPr>
            <a:normAutofit fontScale="77500" lnSpcReduction="20000"/>
          </a:bodyPr>
          <a:lstStyle/>
          <a:p>
            <a:pPr algn="ctr"/>
            <a:r>
              <a:rPr lang="en-US" dirty="0" err="1"/>
              <a:t>Gopi</a:t>
            </a:r>
            <a:r>
              <a:rPr lang="en-US" dirty="0"/>
              <a:t> </a:t>
            </a:r>
            <a:r>
              <a:rPr lang="en-US" dirty="0" err="1"/>
              <a:t>Sai</a:t>
            </a:r>
            <a:r>
              <a:rPr lang="en-US" dirty="0"/>
              <a:t> </a:t>
            </a:r>
            <a:r>
              <a:rPr lang="en-US" dirty="0" err="1"/>
              <a:t>Surekha</a:t>
            </a:r>
            <a:r>
              <a:rPr lang="en-US" dirty="0"/>
              <a:t> </a:t>
            </a:r>
            <a:r>
              <a:rPr lang="en-US" dirty="0" err="1"/>
              <a:t>Kotiyala</a:t>
            </a:r>
            <a:r>
              <a:rPr lang="en-US" dirty="0"/>
              <a:t> </a:t>
            </a:r>
            <a:endParaRPr lang="en-US" dirty="0" smtClean="0"/>
          </a:p>
          <a:p>
            <a:pPr algn="ctr"/>
            <a:r>
              <a:rPr lang="en-US" dirty="0" smtClean="0"/>
              <a:t>With</a:t>
            </a:r>
          </a:p>
          <a:p>
            <a:pPr algn="ctr"/>
            <a:r>
              <a:rPr lang="en-US" dirty="0" smtClean="0"/>
              <a:t>Dr. Terry Griffin</a:t>
            </a:r>
          </a:p>
          <a:p>
            <a:pPr algn="ctr"/>
            <a:r>
              <a:rPr lang="en-US" dirty="0" smtClean="0"/>
              <a:t>Midwestern State University</a:t>
            </a:r>
          </a:p>
          <a:p>
            <a:pPr algn="ctr"/>
            <a:endParaRPr lang="en-US" dirty="0"/>
          </a:p>
        </p:txBody>
      </p:sp>
      <p:sp>
        <p:nvSpPr>
          <p:cNvPr id="2" name="Title 1"/>
          <p:cNvSpPr>
            <a:spLocks noGrp="1"/>
          </p:cNvSpPr>
          <p:nvPr>
            <p:ph type="ctrTitle"/>
          </p:nvPr>
        </p:nvSpPr>
        <p:spPr>
          <a:xfrm>
            <a:off x="817581" y="2041031"/>
            <a:ext cx="7175351" cy="1793167"/>
          </a:xfrm>
        </p:spPr>
        <p:txBody>
          <a:bodyPr/>
          <a:lstStyle/>
          <a:p>
            <a:r>
              <a:rPr lang="en-US" dirty="0" smtClean="0"/>
              <a:t>Real Time Parking Space Availability</a:t>
            </a:r>
            <a:endParaRPr lang="en-US" dirty="0"/>
          </a:p>
        </p:txBody>
      </p:sp>
    </p:spTree>
    <p:extLst>
      <p:ext uri="{BB962C8B-B14F-4D97-AF65-F5344CB8AC3E}">
        <p14:creationId xmlns:p14="http://schemas.microsoft.com/office/powerpoint/2010/main" val="18899019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pic>
        <p:nvPicPr>
          <p:cNvPr id="7" name="Picture 6"/>
          <p:cNvPicPr>
            <a:picLocks noChangeAspect="1"/>
          </p:cNvPicPr>
          <p:nvPr/>
        </p:nvPicPr>
        <p:blipFill>
          <a:blip r:embed="rId4"/>
          <a:stretch>
            <a:fillRect/>
          </a:stretch>
        </p:blipFill>
        <p:spPr>
          <a:xfrm>
            <a:off x="1345259" y="1514592"/>
            <a:ext cx="6330753" cy="4195704"/>
          </a:xfrm>
          <a:prstGeom prst="rect">
            <a:avLst/>
          </a:prstGeom>
        </p:spPr>
      </p:pic>
      <p:sp>
        <p:nvSpPr>
          <p:cNvPr id="8" name="TextBox 7"/>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 and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11048962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Problems</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A real </a:t>
            </a:r>
            <a:r>
              <a:rPr lang="en-US" dirty="0"/>
              <a:t>t</a:t>
            </a:r>
            <a:r>
              <a:rPr lang="en-US" dirty="0" smtClean="0"/>
              <a:t>ime robust parking space identification algorithm is possible, but not 100% </a:t>
            </a:r>
          </a:p>
          <a:p>
            <a:r>
              <a:rPr lang="en-US" dirty="0" smtClean="0"/>
              <a:t>We choose to move to Stage 2</a:t>
            </a:r>
            <a:endParaRPr lang="en-US" dirty="0"/>
          </a:p>
        </p:txBody>
      </p:sp>
      <p:grpSp>
        <p:nvGrpSpPr>
          <p:cNvPr id="6" name="Group 5"/>
          <p:cNvGrpSpPr/>
          <p:nvPr/>
        </p:nvGrpSpPr>
        <p:grpSpPr>
          <a:xfrm>
            <a:off x="2946681" y="4011653"/>
            <a:ext cx="4664853" cy="1477328"/>
            <a:chOff x="2946681" y="4011653"/>
            <a:chExt cx="4664853" cy="1477328"/>
          </a:xfrm>
        </p:grpSpPr>
        <p:sp>
          <p:nvSpPr>
            <p:cNvPr id="3" name="Rectangle 2"/>
            <p:cNvSpPr/>
            <p:nvPr/>
          </p:nvSpPr>
          <p:spPr>
            <a:xfrm>
              <a:off x="2946681" y="4011653"/>
              <a:ext cx="4572000" cy="1477328"/>
            </a:xfrm>
            <a:prstGeom prst="rect">
              <a:avLst/>
            </a:prstGeom>
          </p:spPr>
          <p:txBody>
            <a:bodyPr>
              <a:spAutoFit/>
            </a:bodyPr>
            <a:lstStyle/>
            <a:p>
              <a:pPr marL="822960" lvl="1" indent="-457200">
                <a:buFont typeface="+mj-lt"/>
                <a:buAutoNum type="arabicPeriod"/>
              </a:pPr>
              <a:r>
                <a:rPr lang="en-US" dirty="0"/>
                <a:t>Automatic parking space discovery</a:t>
              </a:r>
              <a:br>
                <a:rPr lang="en-US" dirty="0"/>
              </a:br>
              <a:endParaRPr lang="en-US" dirty="0"/>
            </a:p>
            <a:p>
              <a:pPr marL="822960" lvl="1" indent="-457200">
                <a:buFont typeface="+mj-lt"/>
                <a:buAutoNum type="arabicPeriod"/>
              </a:pPr>
              <a:r>
                <a:rPr lang="en-US" dirty="0"/>
                <a:t>Identifying spaces as available</a:t>
              </a:r>
              <a:br>
                <a:rPr lang="en-US" dirty="0"/>
              </a:br>
              <a:endParaRPr lang="en-US" dirty="0"/>
            </a:p>
            <a:p>
              <a:pPr marL="822960" lvl="1" indent="-457200">
                <a:buFont typeface="+mj-lt"/>
                <a:buAutoNum type="arabicPeriod"/>
              </a:pPr>
              <a:r>
                <a:rPr lang="en-US" dirty="0"/>
                <a:t>Mobile application showing results </a:t>
              </a:r>
            </a:p>
          </p:txBody>
        </p:sp>
        <p:sp>
          <p:nvSpPr>
            <p:cNvPr id="4" name="Rectangle 3"/>
            <p:cNvSpPr/>
            <p:nvPr/>
          </p:nvSpPr>
          <p:spPr>
            <a:xfrm>
              <a:off x="3097857" y="4499817"/>
              <a:ext cx="4513677" cy="565230"/>
            </a:xfrm>
            <a:prstGeom prst="rect">
              <a:avLst/>
            </a:prstGeom>
            <a:no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Physically identifying the spaces.</a:t>
            </a:r>
          </a:p>
          <a:p>
            <a:r>
              <a:rPr lang="en-US" dirty="0" smtClean="0"/>
              <a:t>Setting some threshold value.</a:t>
            </a:r>
          </a:p>
          <a:p>
            <a:r>
              <a:rPr lang="en-US" dirty="0" smtClean="0"/>
              <a:t>Calculating the average color.</a:t>
            </a:r>
          </a:p>
          <a:p>
            <a:r>
              <a:rPr lang="en-US" dirty="0" smtClean="0"/>
              <a:t>Finally, detecting the empty spaces.</a:t>
            </a:r>
          </a:p>
          <a:p>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0577" y="1610017"/>
            <a:ext cx="6284147" cy="4191896"/>
          </a:xfrm>
          <a:prstGeom prst="rect">
            <a:avLst/>
          </a:prstGeom>
        </p:spPr>
      </p:pic>
      <p:sp>
        <p:nvSpPr>
          <p:cNvPr id="5" name="Title 1"/>
          <p:cNvSpPr>
            <a:spLocks noGrp="1"/>
          </p:cNvSpPr>
          <p:nvPr>
            <p:ph type="title"/>
          </p:nvPr>
        </p:nvSpPr>
        <p:spPr>
          <a:xfrm>
            <a:off x="0" y="209391"/>
            <a:ext cx="6512511" cy="1143000"/>
          </a:xfrm>
        </p:spPr>
        <p:txBody>
          <a:bodyPr/>
          <a:lstStyle/>
          <a:p>
            <a:pPr algn="l"/>
            <a:r>
              <a:rPr lang="en-US" dirty="0" smtClean="0"/>
              <a:t>Identifying spaces </a:t>
            </a:r>
            <a:endParaRPr lang="en-US" dirty="0"/>
          </a:p>
        </p:txBody>
      </p:sp>
    </p:spTree>
    <p:extLst>
      <p:ext uri="{BB962C8B-B14F-4D97-AF65-F5344CB8AC3E}">
        <p14:creationId xmlns:p14="http://schemas.microsoft.com/office/powerpoint/2010/main" val="98045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09391"/>
            <a:ext cx="6512511" cy="1143000"/>
          </a:xfrm>
        </p:spPr>
        <p:txBody>
          <a:bodyPr/>
          <a:lstStyle/>
          <a:p>
            <a:pPr algn="l"/>
            <a:r>
              <a:rPr lang="en-US" dirty="0" smtClean="0"/>
              <a:t>Identifying </a:t>
            </a:r>
            <a:r>
              <a:rPr lang="en-US" dirty="0" smtClean="0"/>
              <a:t>colors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865429568"/>
              </p:ext>
            </p:extLst>
          </p:nvPr>
        </p:nvGraphicFramePr>
        <p:xfrm>
          <a:off x="334930" y="1381754"/>
          <a:ext cx="3657600" cy="4628645"/>
        </p:xfrm>
        <a:graphic>
          <a:graphicData uri="http://schemas.openxmlformats.org/drawingml/2006/table">
            <a:tbl>
              <a:tblPr firstRow="1" bandRow="1">
                <a:tableStyleId>{5C22544A-7EE6-4342-B048-85BDC9FD1C3A}</a:tableStyleId>
              </a:tblPr>
              <a:tblGrid>
                <a:gridCol w="604706"/>
                <a:gridCol w="614494"/>
                <a:gridCol w="609600"/>
                <a:gridCol w="609600"/>
                <a:gridCol w="609600"/>
                <a:gridCol w="609600"/>
              </a:tblGrid>
              <a:tr h="513845">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70840">
                <a:tc>
                  <a:txBody>
                    <a:bodyPr/>
                    <a:lstStyle/>
                    <a:p>
                      <a:r>
                        <a:rPr lang="en-US" sz="800" b="0" i="0" dirty="0" smtClean="0">
                          <a:solidFill>
                            <a:schemeClr val="tx1"/>
                          </a:solidFill>
                          <a:latin typeface="Courier New"/>
                        </a:rPr>
                        <a:t>0.21, 0.29, 0.33</a:t>
                      </a:r>
                      <a:endParaRPr lang="en-US" sz="800" b="0" i="0" dirty="0">
                        <a:solidFill>
                          <a:schemeClr val="tx1"/>
                        </a:solidFill>
                        <a:latin typeface="Courier New"/>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dirty="0" smtClean="0">
                          <a:solidFill>
                            <a:schemeClr val="tx1"/>
                          </a:solidFill>
                          <a:latin typeface="Courier New"/>
                        </a:rPr>
                        <a:t>0.21, 0.29, 0.33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6" name="Picture 5"/>
          <p:cNvPicPr>
            <a:picLocks noChangeAspect="1"/>
          </p:cNvPicPr>
          <p:nvPr/>
        </p:nvPicPr>
        <p:blipFill>
          <a:blip r:embed="rId2"/>
          <a:stretch>
            <a:fillRect/>
          </a:stretch>
        </p:blipFill>
        <p:spPr>
          <a:xfrm>
            <a:off x="5187433" y="1086416"/>
            <a:ext cx="3367227" cy="5492640"/>
          </a:xfrm>
          <a:prstGeom prst="rect">
            <a:avLst/>
          </a:prstGeom>
        </p:spPr>
      </p:pic>
    </p:spTree>
    <p:extLst>
      <p:ext uri="{BB962C8B-B14F-4D97-AF65-F5344CB8AC3E}">
        <p14:creationId xmlns:p14="http://schemas.microsoft.com/office/powerpoint/2010/main" val="363483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Results</a:t>
            </a: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Future Work</a:t>
            </a:r>
            <a:endParaRPr lang="en-US" dirty="0"/>
          </a:p>
        </p:txBody>
      </p:sp>
      <p:sp>
        <p:nvSpPr>
          <p:cNvPr id="5" name="Content Placeholder 2"/>
          <p:cNvSpPr txBox="1">
            <a:spLocks/>
          </p:cNvSpPr>
          <p:nvPr/>
        </p:nvSpPr>
        <p:spPr>
          <a:xfrm>
            <a:off x="1005635" y="1352391"/>
            <a:ext cx="5976279" cy="2014652"/>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Designing a Mobile application  for showing the available parking spaces in different platforms.</a:t>
            </a:r>
          </a:p>
          <a:p>
            <a:pPr marL="228600" lvl="1"/>
            <a:endParaRPr lang="en-US" dirty="0" smtClean="0"/>
          </a:p>
          <a:p>
            <a:pPr marL="228600" lvl="1"/>
            <a:r>
              <a:rPr lang="en-US" dirty="0" smtClean="0"/>
              <a:t>Displaying on a screen about the availability  of parking space with image.</a:t>
            </a:r>
          </a:p>
          <a:p>
            <a:pPr>
              <a:buNone/>
            </a:pPr>
            <a:endParaRPr lang="en-US" dirty="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Conclusion</a:t>
            </a:r>
            <a:endParaRPr lang="en-US" dirty="0"/>
          </a:p>
        </p:txBody>
      </p:sp>
      <p:sp>
        <p:nvSpPr>
          <p:cNvPr id="5" name="Content Placeholder 2"/>
          <p:cNvSpPr txBox="1">
            <a:spLocks/>
          </p:cNvSpPr>
          <p:nvPr/>
        </p:nvSpPr>
        <p:spPr>
          <a:xfrm>
            <a:off x="1005635" y="1352391"/>
            <a:ext cx="5976279" cy="3527258"/>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228600" lvl="1"/>
            <a:r>
              <a:rPr lang="en-US" dirty="0" smtClean="0"/>
              <a:t>Easy to locate the available spaces at parking area.</a:t>
            </a:r>
          </a:p>
          <a:p>
            <a:pPr marL="228600" lvl="1"/>
            <a:endParaRPr lang="en-US" dirty="0" smtClean="0"/>
          </a:p>
          <a:p>
            <a:pPr marL="228600" lvl="1"/>
            <a:r>
              <a:rPr lang="en-US" dirty="0" smtClean="0"/>
              <a:t>Helps students and faculties for parking easily.</a:t>
            </a:r>
          </a:p>
          <a:p>
            <a:pPr marL="228600" lvl="1"/>
            <a:endParaRPr lang="en-US" dirty="0" smtClean="0"/>
          </a:p>
          <a:p>
            <a:pPr marL="228600" lvl="1"/>
            <a:r>
              <a:rPr lang="en-US" dirty="0" smtClean="0"/>
              <a:t>Saves time.</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Queries??????</a:t>
            </a:r>
            <a:endParaRPr lang="en-US" dirty="0"/>
          </a:p>
        </p:txBody>
      </p:sp>
      <p:pic>
        <p:nvPicPr>
          <p:cNvPr id="2050" name="Picture 2"/>
          <p:cNvPicPr>
            <a:picLocks noChangeAspect="1" noChangeArrowheads="1"/>
          </p:cNvPicPr>
          <p:nvPr/>
        </p:nvPicPr>
        <p:blipFill>
          <a:blip r:embed="rId3"/>
          <a:srcRect/>
          <a:stretch>
            <a:fillRect/>
          </a:stretch>
        </p:blipFill>
        <p:spPr bwMode="auto">
          <a:xfrm>
            <a:off x="1392355" y="1854436"/>
            <a:ext cx="6683421" cy="3727213"/>
          </a:xfrm>
          <a:prstGeom prst="rect">
            <a:avLst/>
          </a:prstGeom>
          <a:noFill/>
          <a:ln w="9525">
            <a:noFill/>
            <a:miter lim="800000"/>
            <a:headEnd/>
            <a:tailEnd/>
          </a:ln>
          <a:effectLst/>
        </p:spPr>
      </p:pic>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References</a:t>
            </a:r>
            <a:endParaRPr lang="en-US" dirty="0"/>
          </a:p>
        </p:txBody>
      </p:sp>
      <p:sp>
        <p:nvSpPr>
          <p:cNvPr id="5" name="Content Placeholder 2"/>
          <p:cNvSpPr txBox="1">
            <a:spLocks/>
          </p:cNvSpPr>
          <p:nvPr/>
        </p:nvSpPr>
        <p:spPr>
          <a:xfrm>
            <a:off x="1005635" y="1352391"/>
            <a:ext cx="7335060" cy="4757852"/>
          </a:xfrm>
          <a:prstGeom prst="rect">
            <a:avLst/>
          </a:prstGeom>
        </p:spPr>
        <p:txBody>
          <a:bodyPr vert="horz" lIns="91440" tIns="45720" rIns="91440" bIns="45720" rtlCol="0">
            <a:normAutofit fontScale="47500" lnSpcReduction="20000"/>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228600" lvl="1"/>
            <a:endParaRPr lang="en-US" dirty="0" smtClean="0"/>
          </a:p>
          <a:p>
            <a:pPr marL="502920" lvl="1" indent="-457200">
              <a:buFont typeface="+mj-lt"/>
              <a:buAutoNum type="arabicPeriod"/>
            </a:pPr>
            <a:r>
              <a:rPr lang="en-US" dirty="0" err="1" smtClean="0"/>
              <a:t>Mexas</a:t>
            </a:r>
            <a:r>
              <a:rPr lang="en-US" dirty="0" smtClean="0"/>
              <a:t>, A H., </a:t>
            </a:r>
            <a:r>
              <a:rPr lang="en-US" dirty="0" err="1" smtClean="0"/>
              <a:t>Marengoni</a:t>
            </a:r>
            <a:r>
              <a:rPr lang="en-US" dirty="0" smtClean="0"/>
              <a:t>, M., Unsupervised Recognition of parking lot areas, Proceedings of the International Conference on Machine Vision and Machine Learning Prague, Czech Republic, August 14-15, 2014.(Paper No. 68).</a:t>
            </a:r>
          </a:p>
          <a:p>
            <a:pPr marL="502920" lvl="1" indent="-457200">
              <a:buFont typeface="+mj-lt"/>
              <a:buAutoNum type="arabicPeriod"/>
            </a:pPr>
            <a:endParaRPr lang="en-US" dirty="0" smtClean="0"/>
          </a:p>
          <a:p>
            <a:pPr marL="502920" lvl="1" indent="-457200">
              <a:buFont typeface="+mj-lt"/>
              <a:buAutoNum type="arabicPeriod"/>
            </a:pPr>
            <a:r>
              <a:rPr lang="en-US" dirty="0" err="1" smtClean="0"/>
              <a:t>Yusnita</a:t>
            </a:r>
            <a:r>
              <a:rPr lang="en-US" dirty="0" smtClean="0"/>
              <a:t>, R., </a:t>
            </a:r>
            <a:r>
              <a:rPr lang="en-US" dirty="0" err="1" smtClean="0"/>
              <a:t>Norbaya</a:t>
            </a:r>
            <a:r>
              <a:rPr lang="en-US" dirty="0" smtClean="0"/>
              <a:t>, F., </a:t>
            </a:r>
            <a:r>
              <a:rPr lang="en-US" dirty="0" err="1" smtClean="0"/>
              <a:t>Basharuddin</a:t>
            </a:r>
            <a:r>
              <a:rPr lang="en-US" dirty="0" smtClean="0"/>
              <a:t>, N., Intelligent Parking Space Detection System Based on Image Processing, International Journal of Innovation, Management and Technology, Vol. 3, No. 3, June 2012.</a:t>
            </a:r>
          </a:p>
          <a:p>
            <a:pPr marL="502920" lvl="1" indent="-457200">
              <a:buFont typeface="+mj-lt"/>
              <a:buAutoNum type="arabicPeriod"/>
            </a:pPr>
            <a:endParaRPr lang="en-US" dirty="0" smtClean="0"/>
          </a:p>
          <a:p>
            <a:pPr marL="502920" lvl="1" indent="-457200">
              <a:buFont typeface="+mj-lt"/>
              <a:buAutoNum type="arabicPeriod"/>
            </a:pPr>
            <a:r>
              <a:rPr lang="en-US" dirty="0" err="1" smtClean="0"/>
              <a:t>Zabawi</a:t>
            </a:r>
            <a:r>
              <a:rPr lang="en-US" dirty="0" smtClean="0"/>
              <a:t>, N H B., </a:t>
            </a:r>
            <a:r>
              <a:rPr lang="en-US" dirty="0" err="1" smtClean="0"/>
              <a:t>Sunardi</a:t>
            </a:r>
            <a:r>
              <a:rPr lang="en-US" dirty="0" smtClean="0"/>
              <a:t>., </a:t>
            </a:r>
            <a:r>
              <a:rPr lang="en-US" dirty="0" err="1" smtClean="0"/>
              <a:t>Ghazali</a:t>
            </a:r>
            <a:r>
              <a:rPr lang="en-US" dirty="0" smtClean="0"/>
              <a:t>, K H., Parking lot detection using image processing </a:t>
            </a:r>
            <a:r>
              <a:rPr lang="en-US" dirty="0" err="1" smtClean="0"/>
              <a:t>method,ICLTEEE</a:t>
            </a:r>
            <a:r>
              <a:rPr lang="en-US" dirty="0" smtClean="0"/>
              <a:t> 2013.</a:t>
            </a:r>
          </a:p>
          <a:p>
            <a:pPr marL="502920" lvl="1" indent="-457200">
              <a:buFont typeface="+mj-lt"/>
              <a:buAutoNum type="arabicPeriod"/>
            </a:pPr>
            <a:endParaRPr lang="en-US" dirty="0" smtClean="0"/>
          </a:p>
          <a:p>
            <a:pPr marL="502920" lvl="1" indent="-457200">
              <a:buFont typeface="+mj-lt"/>
              <a:buAutoNum type="arabicPeriod"/>
            </a:pPr>
            <a:r>
              <a:rPr lang="en-US" dirty="0" err="1" smtClean="0"/>
              <a:t>Comaniciu</a:t>
            </a:r>
            <a:r>
              <a:rPr lang="en-US" dirty="0" smtClean="0"/>
              <a:t>, D., Meer, P., Robust Analysis of feature spaces: Color Image Segmentation, Department of Electrical and Computer Engineering Rutgers University, Piscataway, NJ 08855, USA.</a:t>
            </a:r>
          </a:p>
          <a:p>
            <a:pPr marL="502920" lvl="1" indent="-457200">
              <a:buFont typeface="+mj-lt"/>
              <a:buAutoNum type="arabicPeriod"/>
            </a:pPr>
            <a:endParaRPr lang="en-US" dirty="0" smtClean="0"/>
          </a:p>
          <a:p>
            <a:pPr marL="502920" lvl="1" indent="-457200">
              <a:buFont typeface="+mj-lt"/>
              <a:buAutoNum type="arabicPeriod"/>
            </a:pPr>
            <a:r>
              <a:rPr lang="en-US" dirty="0" smtClean="0"/>
              <a:t> </a:t>
            </a:r>
            <a:r>
              <a:rPr lang="en-US" dirty="0" err="1" smtClean="0"/>
              <a:t>Manzanera</a:t>
            </a:r>
            <a:r>
              <a:rPr lang="en-US" dirty="0" smtClean="0"/>
              <a:t>, A., Local jet feature space framework for image processing and representation, </a:t>
            </a:r>
            <a:r>
              <a:rPr lang="en-US" dirty="0" err="1" smtClean="0"/>
              <a:t>Laboratoire</a:t>
            </a:r>
            <a:r>
              <a:rPr lang="en-US" dirty="0" smtClean="0"/>
              <a:t> </a:t>
            </a:r>
            <a:r>
              <a:rPr lang="en-US" dirty="0" err="1" smtClean="0"/>
              <a:t>d’Electronique</a:t>
            </a:r>
            <a:r>
              <a:rPr lang="en-US" dirty="0" smtClean="0"/>
              <a:t> et </a:t>
            </a:r>
            <a:r>
              <a:rPr lang="en-US" dirty="0" err="1" smtClean="0"/>
              <a:t>Informatique</a:t>
            </a:r>
            <a:r>
              <a:rPr lang="en-US" dirty="0" smtClean="0"/>
              <a:t> ENSTA-</a:t>
            </a:r>
            <a:r>
              <a:rPr lang="en-US" dirty="0" err="1" smtClean="0"/>
              <a:t>ParisTech</a:t>
            </a:r>
            <a:r>
              <a:rPr lang="en-US" dirty="0" smtClean="0"/>
              <a:t>, Paris, France.</a:t>
            </a:r>
          </a:p>
          <a:p>
            <a:pPr marL="502920" lvl="1" indent="-457200">
              <a:buFont typeface="+mj-lt"/>
              <a:buAutoNum type="arabicPeriod"/>
            </a:pPr>
            <a:endParaRPr lang="en-US" dirty="0" smtClean="0"/>
          </a:p>
          <a:p>
            <a:pPr marL="502920" lvl="1" indent="-457200">
              <a:buFont typeface="+mj-lt"/>
              <a:buAutoNum type="arabicPeriod"/>
            </a:pPr>
            <a:r>
              <a:rPr lang="en-US" dirty="0" smtClean="0"/>
              <a:t>Canny, J., A computational approach to edge detection, proceeding IEEE transactions on pattern analysis and machine intelligence, vol. pami-8, no.6, November 1986.</a:t>
            </a:r>
          </a:p>
          <a:p>
            <a:pPr marL="502920" lvl="1" indent="-457200">
              <a:buFont typeface="+mj-lt"/>
              <a:buAutoNum type="arabicPeriod"/>
            </a:pPr>
            <a:endParaRPr lang="en-US" dirty="0" smtClean="0"/>
          </a:p>
          <a:p>
            <a:pPr marL="502920" lvl="1" indent="-457200">
              <a:buFont typeface="+mj-lt"/>
              <a:buAutoNum type="arabicPeriod"/>
            </a:pPr>
            <a:r>
              <a:rPr lang="en-US" dirty="0" smtClean="0"/>
              <a:t>Torres, F.A.J., Automatic parking lot occupancy computation using motion tracking, the college of engineering and computer science in partial fulfillment of the requirements for the degree of master of science, Florida Atlantic university, Boca Raton, Florida, august 2013.</a:t>
            </a:r>
          </a:p>
          <a:p>
            <a:pPr marL="502920" lvl="1" indent="-457200">
              <a:buFont typeface="+mj-lt"/>
              <a:buAutoNum type="arabicPeriod"/>
            </a:pPr>
            <a:endParaRPr lang="en-US" dirty="0" smtClean="0"/>
          </a:p>
          <a:p>
            <a:pPr marL="502920" lvl="1" indent="-457200">
              <a:buFont typeface="+mj-lt"/>
              <a:buAutoNum type="arabicPeriod"/>
            </a:pPr>
            <a:r>
              <a:rPr lang="en-US" dirty="0" err="1" smtClean="0"/>
              <a:t>Papanikolopoulos</a:t>
            </a:r>
            <a:r>
              <a:rPr lang="en-US" dirty="0" smtClean="0"/>
              <a:t>, N.P., martin, R.F.K., </a:t>
            </a:r>
            <a:r>
              <a:rPr lang="en-US" dirty="0" err="1" smtClean="0"/>
              <a:t>Masoud</a:t>
            </a:r>
            <a:r>
              <a:rPr lang="en-US" dirty="0" smtClean="0"/>
              <a:t>, O., </a:t>
            </a:r>
            <a:r>
              <a:rPr lang="en-US" dirty="0" err="1" smtClean="0"/>
              <a:t>Gupte</a:t>
            </a:r>
            <a:r>
              <a:rPr lang="en-US" dirty="0" smtClean="0"/>
              <a:t>, S., Detection and classification of vehicles, IEEE transactions on intelligent transportation systems, vol.3, no.1, march 2002.</a:t>
            </a:r>
          </a:p>
          <a:p>
            <a:pPr marL="502920" lvl="1" indent="-457200">
              <a:buFont typeface="+mj-lt"/>
              <a:buAutoNum type="arabicPeriod"/>
            </a:pPr>
            <a:endParaRPr lang="en-US" dirty="0" smtClean="0"/>
          </a:p>
          <a:p>
            <a:pPr marL="502920" lvl="1" indent="-457200">
              <a:buFont typeface="+mj-lt"/>
              <a:buAutoNum type="arabicPeriod"/>
            </a:pPr>
            <a:r>
              <a:rPr lang="en-US" dirty="0" smtClean="0"/>
              <a:t>Lindberg, T., Feature detection with automatic scale selection, Computational vision and active perception laboratory (CVAP), Department of numerical analysis and computing science, KTH (royal institute of technology), S-100 44 Stockholm, Sweden, received February 1, 1994; revised </a:t>
            </a:r>
            <a:r>
              <a:rPr lang="en-US" dirty="0" err="1" smtClean="0"/>
              <a:t>june</a:t>
            </a:r>
            <a:r>
              <a:rPr lang="en-US" dirty="0" smtClean="0"/>
              <a:t> 1, 1996; accepted </a:t>
            </a:r>
            <a:r>
              <a:rPr lang="en-US" dirty="0" err="1" smtClean="0"/>
              <a:t>july</a:t>
            </a:r>
            <a:r>
              <a:rPr lang="en-US" dirty="0" smtClean="0"/>
              <a:t> 30, 1998.</a:t>
            </a:r>
          </a:p>
          <a:p>
            <a:pPr marL="228600" lvl="1"/>
            <a:endParaRPr lang="en-US" dirty="0" smtClean="0"/>
          </a:p>
        </p:txBody>
      </p:sp>
    </p:spTree>
    <p:extLst>
      <p:ext uri="{BB962C8B-B14F-4D97-AF65-F5344CB8AC3E}">
        <p14:creationId xmlns:p14="http://schemas.microsoft.com/office/powerpoint/2010/main" val="25400005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6374"/>
            <a:ext cx="6512511" cy="1143000"/>
          </a:xfrm>
        </p:spPr>
        <p:txBody>
          <a:bodyPr/>
          <a:lstStyle/>
          <a:p>
            <a:pPr algn="l"/>
            <a:r>
              <a:rPr lang="en-US" dirty="0" smtClean="0"/>
              <a:t>Problem</a:t>
            </a:r>
            <a:endParaRPr lang="en-US" dirty="0"/>
          </a:p>
        </p:txBody>
      </p:sp>
      <p:pic>
        <p:nvPicPr>
          <p:cNvPr id="5" name="Picture 4"/>
          <p:cNvPicPr>
            <a:picLocks noChangeAspect="1"/>
          </p:cNvPicPr>
          <p:nvPr/>
        </p:nvPicPr>
        <p:blipFill>
          <a:blip r:embed="rId3"/>
          <a:stretch>
            <a:fillRect/>
          </a:stretch>
        </p:blipFill>
        <p:spPr>
          <a:xfrm>
            <a:off x="1608667" y="1684280"/>
            <a:ext cx="4835407" cy="3445227"/>
          </a:xfrm>
          <a:prstGeom prst="rect">
            <a:avLst/>
          </a:prstGeom>
        </p:spPr>
      </p:pic>
      <p:sp>
        <p:nvSpPr>
          <p:cNvPr id="6" name="TextBox 5"/>
          <p:cNvSpPr txBox="1"/>
          <p:nvPr/>
        </p:nvSpPr>
        <p:spPr>
          <a:xfrm>
            <a:off x="2398889" y="5880332"/>
            <a:ext cx="4327408" cy="461665"/>
          </a:xfrm>
          <a:prstGeom prst="rect">
            <a:avLst/>
          </a:prstGeom>
          <a:noFill/>
        </p:spPr>
        <p:txBody>
          <a:bodyPr wrap="square" rtlCol="0">
            <a:spAutoFit/>
          </a:bodyPr>
          <a:lstStyle/>
          <a:p>
            <a:r>
              <a:rPr lang="en-US" sz="2400" dirty="0" smtClean="0">
                <a:latin typeface="Helvetica"/>
                <a:cs typeface="Helvetica"/>
              </a:rPr>
              <a:t>Late for class … again.</a:t>
            </a:r>
            <a:endParaRPr lang="en-US" sz="2400" dirty="0">
              <a:latin typeface="Helvetica"/>
              <a:cs typeface="Helvetica"/>
            </a:endParaRPr>
          </a:p>
        </p:txBody>
      </p:sp>
      <p:pic>
        <p:nvPicPr>
          <p:cNvPr id="9" name="Picture 8"/>
          <p:cNvPicPr>
            <a:picLocks noChangeAspect="1"/>
          </p:cNvPicPr>
          <p:nvPr/>
        </p:nvPicPr>
        <p:blipFill>
          <a:blip r:embed="rId4"/>
          <a:stretch>
            <a:fillRect/>
          </a:stretch>
        </p:blipFill>
        <p:spPr>
          <a:xfrm>
            <a:off x="7389518" y="2462858"/>
            <a:ext cx="1317037" cy="1949215"/>
          </a:xfrm>
          <a:prstGeom prst="rect">
            <a:avLst/>
          </a:prstGeom>
        </p:spPr>
      </p:pic>
    </p:spTree>
    <p:extLst>
      <p:ext uri="{BB962C8B-B14F-4D97-AF65-F5344CB8AC3E}">
        <p14:creationId xmlns:p14="http://schemas.microsoft.com/office/powerpoint/2010/main" val="148993337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220" y="257228"/>
            <a:ext cx="4990032" cy="948583"/>
          </a:xfrm>
        </p:spPr>
        <p:txBody>
          <a:bodyPr/>
          <a:lstStyle/>
          <a:p>
            <a:pPr>
              <a:buNone/>
            </a:pPr>
            <a:r>
              <a:rPr lang="en-US" dirty="0" smtClean="0"/>
              <a:t>Special Thanks to</a:t>
            </a:r>
            <a:endParaRPr lang="en-US" dirty="0"/>
          </a:p>
        </p:txBody>
      </p:sp>
      <p:sp>
        <p:nvSpPr>
          <p:cNvPr id="3" name="Content Placeholder 2"/>
          <p:cNvSpPr>
            <a:spLocks noGrp="1"/>
          </p:cNvSpPr>
          <p:nvPr>
            <p:ph sz="quarter" idx="13"/>
          </p:nvPr>
        </p:nvSpPr>
        <p:spPr>
          <a:xfrm>
            <a:off x="1143000" y="1888620"/>
            <a:ext cx="6400800" cy="2317619"/>
          </a:xfrm>
        </p:spPr>
        <p:txBody>
          <a:bodyPr/>
          <a:lstStyle/>
          <a:p>
            <a:r>
              <a:rPr lang="en-US" dirty="0" smtClean="0"/>
              <a:t>Dr. Terry Griffin </a:t>
            </a:r>
            <a:endParaRPr lang="en-US" dirty="0"/>
          </a:p>
        </p:txBody>
      </p:sp>
      <p:pic>
        <p:nvPicPr>
          <p:cNvPr id="1026" name="Picture 2"/>
          <p:cNvPicPr>
            <a:picLocks noChangeAspect="1" noChangeArrowheads="1"/>
          </p:cNvPicPr>
          <p:nvPr/>
        </p:nvPicPr>
        <p:blipFill>
          <a:blip r:embed="rId3"/>
          <a:srcRect/>
          <a:stretch>
            <a:fillRect/>
          </a:stretch>
        </p:blipFill>
        <p:spPr bwMode="auto">
          <a:xfrm>
            <a:off x="2580831" y="2571749"/>
            <a:ext cx="3196126" cy="308313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Motivation</a:t>
            </a:r>
            <a:endParaRPr lang="en-US" dirty="0"/>
          </a:p>
        </p:txBody>
      </p:sp>
      <p:sp>
        <p:nvSpPr>
          <p:cNvPr id="3" name="Content Placeholder 2"/>
          <p:cNvSpPr>
            <a:spLocks noGrp="1"/>
          </p:cNvSpPr>
          <p:nvPr>
            <p:ph sz="quarter" idx="13"/>
          </p:nvPr>
        </p:nvSpPr>
        <p:spPr>
          <a:xfrm>
            <a:off x="1192801" y="2098705"/>
            <a:ext cx="6777862" cy="3703726"/>
          </a:xfrm>
        </p:spPr>
        <p:txBody>
          <a:bodyPr/>
          <a:lstStyle/>
          <a:p>
            <a:r>
              <a:rPr lang="en-US" dirty="0" smtClean="0"/>
              <a:t>Available parking spaces are elusive.</a:t>
            </a:r>
            <a:br>
              <a:rPr lang="en-US" dirty="0" smtClean="0"/>
            </a:br>
            <a:endParaRPr lang="en-US" dirty="0" smtClean="0"/>
          </a:p>
          <a:p>
            <a:r>
              <a:rPr lang="en-US" dirty="0" smtClean="0"/>
              <a:t>Location Based Services are easy to implement.</a:t>
            </a:r>
            <a:br>
              <a:rPr lang="en-US" dirty="0" smtClean="0"/>
            </a:br>
            <a:endParaRPr lang="en-US" dirty="0" smtClean="0"/>
          </a:p>
          <a:p>
            <a:r>
              <a:rPr lang="en-US" dirty="0" smtClean="0"/>
              <a:t>Identifying available parking is not easy to implement, but possible, and has an expressed need.</a:t>
            </a:r>
          </a:p>
          <a:p>
            <a:endParaRPr lang="en-US" dirty="0"/>
          </a:p>
        </p:txBody>
      </p:sp>
    </p:spTree>
    <p:extLst>
      <p:ext uri="{BB962C8B-B14F-4D97-AF65-F5344CB8AC3E}">
        <p14:creationId xmlns:p14="http://schemas.microsoft.com/office/powerpoint/2010/main" val="279069720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Overview</a:t>
            </a:r>
            <a:endParaRPr lang="en-US" dirty="0"/>
          </a:p>
        </p:txBody>
      </p:sp>
      <p:sp>
        <p:nvSpPr>
          <p:cNvPr id="5" name="Content Placeholder 2"/>
          <p:cNvSpPr txBox="1">
            <a:spLocks/>
          </p:cNvSpPr>
          <p:nvPr/>
        </p:nvSpPr>
        <p:spPr>
          <a:xfrm>
            <a:off x="3310728" y="833839"/>
            <a:ext cx="5774545" cy="406997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endParaRPr lang="en-US" sz="2000" dirty="0"/>
          </a:p>
          <a:p>
            <a:r>
              <a:rPr lang="en-US" sz="2000" b="1" dirty="0" smtClean="0"/>
              <a:t>Identifying Available Parking Spaces has three stages:</a:t>
            </a:r>
            <a:r>
              <a:rPr lang="en-US" sz="2000" dirty="0" smtClean="0"/>
              <a:t/>
            </a:r>
            <a:br>
              <a:rPr lang="en-US" sz="2000" dirty="0" smtClean="0"/>
            </a:br>
            <a:endParaRPr lang="en-US" sz="2000" dirty="0" smtClean="0"/>
          </a:p>
          <a:p>
            <a:pPr marL="822960" lvl="1" indent="-457200">
              <a:buFont typeface="+mj-lt"/>
              <a:buAutoNum type="arabicPeriod"/>
            </a:pPr>
            <a:r>
              <a:rPr lang="en-US" dirty="0" smtClean="0"/>
              <a:t>Automatic parking space discovery</a:t>
            </a:r>
            <a:br>
              <a:rPr lang="en-US" dirty="0" smtClean="0"/>
            </a:br>
            <a:endParaRPr lang="en-US" dirty="0" smtClean="0"/>
          </a:p>
          <a:p>
            <a:pPr marL="822960" lvl="1" indent="-457200">
              <a:buFont typeface="+mj-lt"/>
              <a:buAutoNum type="arabicPeriod"/>
            </a:pPr>
            <a:r>
              <a:rPr lang="en-US" dirty="0" smtClean="0"/>
              <a:t>Identifying spaces as available</a:t>
            </a:r>
            <a:br>
              <a:rPr lang="en-US" dirty="0" smtClean="0"/>
            </a:br>
            <a:endParaRPr lang="en-US" dirty="0" smtClean="0"/>
          </a:p>
          <a:p>
            <a:pPr marL="822960" lvl="1" indent="-457200">
              <a:buFont typeface="+mj-lt"/>
              <a:buAutoNum type="arabicPeriod"/>
            </a:pPr>
            <a:r>
              <a:rPr lang="en-US" dirty="0" smtClean="0"/>
              <a:t>Mobile application showing results </a:t>
            </a:r>
            <a:endParaRPr lang="en-US" dirty="0"/>
          </a:p>
        </p:txBody>
      </p:sp>
      <p:pic>
        <p:nvPicPr>
          <p:cNvPr id="4" name="Picture 3"/>
          <p:cNvPicPr>
            <a:picLocks noChangeAspect="1"/>
          </p:cNvPicPr>
          <p:nvPr/>
        </p:nvPicPr>
        <p:blipFill>
          <a:blip r:embed="rId3"/>
          <a:stretch>
            <a:fillRect/>
          </a:stretch>
        </p:blipFill>
        <p:spPr>
          <a:xfrm>
            <a:off x="328462" y="4174831"/>
            <a:ext cx="4820488" cy="2443906"/>
          </a:xfrm>
          <a:prstGeom prst="rect">
            <a:avLst/>
          </a:prstGeom>
        </p:spPr>
      </p:pic>
    </p:spTree>
    <p:extLst>
      <p:ext uri="{BB962C8B-B14F-4D97-AF65-F5344CB8AC3E}">
        <p14:creationId xmlns:p14="http://schemas.microsoft.com/office/powerpoint/2010/main" val="3144609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5">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Some Terminology</a:t>
            </a:r>
            <a:endParaRPr lang="en-US" dirty="0"/>
          </a:p>
        </p:txBody>
      </p:sp>
      <p:sp>
        <p:nvSpPr>
          <p:cNvPr id="5" name="Content Placeholder 2"/>
          <p:cNvSpPr txBox="1">
            <a:spLocks/>
          </p:cNvSpPr>
          <p:nvPr/>
        </p:nvSpPr>
        <p:spPr>
          <a:xfrm>
            <a:off x="1210734" y="1890513"/>
            <a:ext cx="6400800" cy="347472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r>
              <a:rPr lang="en-US" dirty="0" smtClean="0"/>
              <a:t>Filtering</a:t>
            </a:r>
          </a:p>
          <a:p>
            <a:r>
              <a:rPr lang="en-US" dirty="0" smtClean="0"/>
              <a:t>Edge Detection</a:t>
            </a:r>
          </a:p>
          <a:p>
            <a:r>
              <a:rPr lang="en-US" dirty="0" smtClean="0"/>
              <a:t>Object Detection</a:t>
            </a:r>
          </a:p>
          <a:p>
            <a:r>
              <a:rPr lang="en-US" dirty="0" smtClean="0"/>
              <a:t>Corner Detection</a:t>
            </a:r>
          </a:p>
          <a:p>
            <a:r>
              <a:rPr lang="en-US" dirty="0" smtClean="0"/>
              <a:t>Line Detection</a:t>
            </a:r>
          </a:p>
          <a:p>
            <a:r>
              <a:rPr lang="en-US" dirty="0" smtClean="0"/>
              <a:t>Color Identification</a:t>
            </a:r>
            <a:endParaRPr lang="en-US" dirty="0"/>
          </a:p>
        </p:txBody>
      </p:sp>
    </p:spTree>
    <p:extLst>
      <p:ext uri="{BB962C8B-B14F-4D97-AF65-F5344CB8AC3E}">
        <p14:creationId xmlns:p14="http://schemas.microsoft.com/office/powerpoint/2010/main" val="8965052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smtClean="0"/>
              <a:t>Application</a:t>
            </a:r>
            <a:endParaRPr lang="en-US" dirty="0"/>
          </a:p>
        </p:txBody>
      </p:sp>
      <p:pic>
        <p:nvPicPr>
          <p:cNvPr id="3" name="Picture 2"/>
          <p:cNvPicPr>
            <a:picLocks noChangeAspect="1"/>
          </p:cNvPicPr>
          <p:nvPr/>
        </p:nvPicPr>
        <p:blipFill>
          <a:blip r:embed="rId3"/>
          <a:stretch>
            <a:fillRect/>
          </a:stretch>
        </p:blipFill>
        <p:spPr>
          <a:xfrm>
            <a:off x="1345259" y="1514592"/>
            <a:ext cx="6284147" cy="4191896"/>
          </a:xfrm>
          <a:prstGeom prst="rect">
            <a:avLst/>
          </a:prstGeom>
        </p:spPr>
      </p:pic>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on a clean image)</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6346136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391348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517408" y="1143140"/>
            <a:ext cx="3612443" cy="2409712"/>
          </a:xfrm>
          <a:prstGeom prst="rect">
            <a:avLst/>
          </a:prstGeom>
        </p:spPr>
      </p:pic>
      <p:pic>
        <p:nvPicPr>
          <p:cNvPr id="5" name="Picture 4"/>
          <p:cNvPicPr>
            <a:picLocks noChangeAspect="1"/>
          </p:cNvPicPr>
          <p:nvPr/>
        </p:nvPicPr>
        <p:blipFill>
          <a:blip r:embed="rId4"/>
          <a:stretch>
            <a:fillRect/>
          </a:stretch>
        </p:blipFill>
        <p:spPr>
          <a:xfrm>
            <a:off x="4816593" y="1143140"/>
            <a:ext cx="3612443" cy="2409712"/>
          </a:xfrm>
          <a:prstGeom prst="rect">
            <a:avLst/>
          </a:prstGeom>
        </p:spPr>
      </p:pic>
      <p:pic>
        <p:nvPicPr>
          <p:cNvPr id="6" name="Picture 5"/>
          <p:cNvPicPr>
            <a:picLocks noChangeAspect="1"/>
          </p:cNvPicPr>
          <p:nvPr/>
        </p:nvPicPr>
        <p:blipFill>
          <a:blip r:embed="rId5"/>
          <a:stretch>
            <a:fillRect/>
          </a:stretch>
        </p:blipFill>
        <p:spPr>
          <a:xfrm>
            <a:off x="548216" y="4035778"/>
            <a:ext cx="3581635" cy="2526181"/>
          </a:xfrm>
          <a:prstGeom prst="rect">
            <a:avLst/>
          </a:prstGeom>
        </p:spPr>
      </p:pic>
      <p:pic>
        <p:nvPicPr>
          <p:cNvPr id="7" name="Picture 6"/>
          <p:cNvPicPr>
            <a:picLocks noChangeAspect="1"/>
          </p:cNvPicPr>
          <p:nvPr/>
        </p:nvPicPr>
        <p:blipFill>
          <a:blip r:embed="rId6"/>
          <a:stretch>
            <a:fillRect/>
          </a:stretch>
        </p:blipFill>
        <p:spPr>
          <a:xfrm>
            <a:off x="4816594" y="4035777"/>
            <a:ext cx="3612442" cy="2526181"/>
          </a:xfrm>
          <a:prstGeom prst="rect">
            <a:avLst/>
          </a:prstGeom>
        </p:spPr>
      </p:pic>
      <p:sp>
        <p:nvSpPr>
          <p:cNvPr id="8" name="TextBox 7"/>
          <p:cNvSpPr txBox="1"/>
          <p:nvPr/>
        </p:nvSpPr>
        <p:spPr>
          <a:xfrm>
            <a:off x="1458149" y="3568519"/>
            <a:ext cx="1392296" cy="369332"/>
          </a:xfrm>
          <a:prstGeom prst="rect">
            <a:avLst/>
          </a:prstGeom>
          <a:noFill/>
        </p:spPr>
        <p:txBody>
          <a:bodyPr wrap="square" rtlCol="0">
            <a:spAutoFit/>
          </a:bodyPr>
          <a:lstStyle/>
          <a:p>
            <a:pPr algn="ctr"/>
            <a:r>
              <a:rPr lang="en-US" dirty="0" smtClean="0"/>
              <a:t>Original</a:t>
            </a:r>
            <a:endParaRPr lang="en-US" dirty="0"/>
          </a:p>
        </p:txBody>
      </p:sp>
      <p:sp>
        <p:nvSpPr>
          <p:cNvPr id="9" name="TextBox 8"/>
          <p:cNvSpPr txBox="1"/>
          <p:nvPr/>
        </p:nvSpPr>
        <p:spPr>
          <a:xfrm>
            <a:off x="5816363" y="3568519"/>
            <a:ext cx="1392296" cy="369332"/>
          </a:xfrm>
          <a:prstGeom prst="rect">
            <a:avLst/>
          </a:prstGeom>
          <a:noFill/>
        </p:spPr>
        <p:txBody>
          <a:bodyPr wrap="square" rtlCol="0">
            <a:spAutoFit/>
          </a:bodyPr>
          <a:lstStyle/>
          <a:p>
            <a:pPr algn="ctr"/>
            <a:r>
              <a:rPr lang="en-US" dirty="0" smtClean="0"/>
              <a:t>Gray Scale</a:t>
            </a:r>
            <a:endParaRPr lang="en-US" dirty="0"/>
          </a:p>
        </p:txBody>
      </p:sp>
      <p:sp>
        <p:nvSpPr>
          <p:cNvPr id="10" name="TextBox 9"/>
          <p:cNvSpPr txBox="1"/>
          <p:nvPr/>
        </p:nvSpPr>
        <p:spPr>
          <a:xfrm>
            <a:off x="1610549" y="6488668"/>
            <a:ext cx="1392296" cy="369332"/>
          </a:xfrm>
          <a:prstGeom prst="rect">
            <a:avLst/>
          </a:prstGeom>
          <a:noFill/>
        </p:spPr>
        <p:txBody>
          <a:bodyPr wrap="square" rtlCol="0">
            <a:spAutoFit/>
          </a:bodyPr>
          <a:lstStyle/>
          <a:p>
            <a:pPr algn="ctr"/>
            <a:r>
              <a:rPr lang="en-US" dirty="0" smtClean="0"/>
              <a:t>Edged</a:t>
            </a:r>
            <a:endParaRPr lang="en-US" dirty="0"/>
          </a:p>
        </p:txBody>
      </p:sp>
      <p:sp>
        <p:nvSpPr>
          <p:cNvPr id="11" name="TextBox 10"/>
          <p:cNvSpPr txBox="1"/>
          <p:nvPr/>
        </p:nvSpPr>
        <p:spPr>
          <a:xfrm>
            <a:off x="5816363" y="6488668"/>
            <a:ext cx="1392296" cy="369332"/>
          </a:xfrm>
          <a:prstGeom prst="rect">
            <a:avLst/>
          </a:prstGeom>
          <a:noFill/>
        </p:spPr>
        <p:txBody>
          <a:bodyPr wrap="square" rtlCol="0">
            <a:spAutoFit/>
          </a:bodyPr>
          <a:lstStyle/>
          <a:p>
            <a:pPr algn="ctr"/>
            <a:r>
              <a:rPr lang="en-US" dirty="0" smtClean="0"/>
              <a:t>Closed</a:t>
            </a:r>
            <a:endParaRPr lang="en-US" dirty="0"/>
          </a:p>
        </p:txBody>
      </p:sp>
      <p:sp>
        <p:nvSpPr>
          <p:cNvPr id="12" name="TextBox 11"/>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filters )</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37641846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Corner Detection</a:t>
            </a:r>
            <a:endParaRPr lang="en-US" dirty="0"/>
          </a:p>
        </p:txBody>
      </p:sp>
      <p:sp>
        <p:nvSpPr>
          <p:cNvPr id="6" name="TextBox 5"/>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Corners)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2678542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9391"/>
            <a:ext cx="6512511" cy="1143000"/>
          </a:xfrm>
        </p:spPr>
        <p:txBody>
          <a:bodyPr/>
          <a:lstStyle/>
          <a:p>
            <a:pPr algn="l"/>
            <a:r>
              <a:rPr lang="en-US" dirty="0"/>
              <a:t>Application</a:t>
            </a:r>
          </a:p>
        </p:txBody>
      </p:sp>
      <p:pic>
        <p:nvPicPr>
          <p:cNvPr id="4" name="Picture 3"/>
          <p:cNvPicPr>
            <a:picLocks noChangeAspect="1"/>
          </p:cNvPicPr>
          <p:nvPr/>
        </p:nvPicPr>
        <p:blipFill>
          <a:blip r:embed="rId3"/>
          <a:stretch>
            <a:fillRect/>
          </a:stretch>
        </p:blipFill>
        <p:spPr>
          <a:xfrm>
            <a:off x="1345259" y="1514592"/>
            <a:ext cx="6330753" cy="4195704"/>
          </a:xfrm>
          <a:prstGeom prst="rect">
            <a:avLst/>
          </a:prstGeom>
        </p:spPr>
      </p:pic>
      <p:sp>
        <p:nvSpPr>
          <p:cNvPr id="5" name="TextBox 4"/>
          <p:cNvSpPr txBox="1"/>
          <p:nvPr/>
        </p:nvSpPr>
        <p:spPr>
          <a:xfrm>
            <a:off x="2953926" y="6180667"/>
            <a:ext cx="3010371" cy="369332"/>
          </a:xfrm>
          <a:prstGeom prst="rect">
            <a:avLst/>
          </a:prstGeom>
          <a:noFill/>
        </p:spPr>
        <p:txBody>
          <a:bodyPr wrap="square" rtlCol="0">
            <a:spAutoFit/>
          </a:bodyPr>
          <a:lstStyle/>
          <a:p>
            <a:pPr algn="ctr"/>
            <a:r>
              <a:rPr lang="en-US" dirty="0" smtClean="0"/>
              <a:t>Line Detection</a:t>
            </a:r>
            <a:endParaRPr lang="en-US" dirty="0"/>
          </a:p>
        </p:txBody>
      </p:sp>
      <p:pic>
        <p:nvPicPr>
          <p:cNvPr id="6" name="Picture 5"/>
          <p:cNvPicPr>
            <a:picLocks noChangeAspect="1"/>
          </p:cNvPicPr>
          <p:nvPr/>
        </p:nvPicPr>
        <p:blipFill>
          <a:blip r:embed="rId4"/>
          <a:stretch>
            <a:fillRect/>
          </a:stretch>
        </p:blipFill>
        <p:spPr>
          <a:xfrm>
            <a:off x="1345259" y="1514592"/>
            <a:ext cx="6330753" cy="4195704"/>
          </a:xfrm>
          <a:prstGeom prst="rect">
            <a:avLst/>
          </a:prstGeom>
        </p:spPr>
      </p:pic>
      <p:sp>
        <p:nvSpPr>
          <p:cNvPr id="7" name="TextBox 6"/>
          <p:cNvSpPr txBox="1"/>
          <p:nvPr/>
        </p:nvSpPr>
        <p:spPr>
          <a:xfrm>
            <a:off x="3756137" y="447704"/>
            <a:ext cx="3085630" cy="461665"/>
          </a:xfrm>
          <a:prstGeom prst="rect">
            <a:avLst/>
          </a:prstGeom>
          <a:noFill/>
        </p:spPr>
        <p:txBody>
          <a:bodyPr wrap="square" rtlCol="0">
            <a:spAutoFit/>
          </a:bodyPr>
          <a:lstStyle/>
          <a:p>
            <a:r>
              <a:rPr lang="en-US" sz="2400" b="1" dirty="0" smtClean="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rPr>
              <a:t>( Lines)</a:t>
            </a:r>
            <a:endParaRPr lang="en-US" sz="2400" b="1" dirty="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endParaRPr>
          </a:p>
        </p:txBody>
      </p:sp>
    </p:spTree>
    <p:extLst>
      <p:ext uri="{BB962C8B-B14F-4D97-AF65-F5344CB8AC3E}">
        <p14:creationId xmlns:p14="http://schemas.microsoft.com/office/powerpoint/2010/main" val="21790684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Slipstream.thmx</Template>
  <TotalTime>382</TotalTime>
  <Words>902</Words>
  <Application>Microsoft Macintosh PowerPoint</Application>
  <PresentationFormat>On-screen Show (4:3)</PresentationFormat>
  <Paragraphs>166</Paragraphs>
  <Slides>20</Slides>
  <Notes>18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Slipstream</vt:lpstr>
      <vt:lpstr>Real Time Parking Space Availability</vt:lpstr>
      <vt:lpstr>Problem</vt:lpstr>
      <vt:lpstr>Motivation</vt:lpstr>
      <vt:lpstr>Overview</vt:lpstr>
      <vt:lpstr>Some Terminology</vt:lpstr>
      <vt:lpstr>Application</vt:lpstr>
      <vt:lpstr>Application</vt:lpstr>
      <vt:lpstr>Application</vt:lpstr>
      <vt:lpstr>Application</vt:lpstr>
      <vt:lpstr>Application</vt:lpstr>
      <vt:lpstr>Problems</vt:lpstr>
      <vt:lpstr>Identifying spaces </vt:lpstr>
      <vt:lpstr>Identifying spaces </vt:lpstr>
      <vt:lpstr>Identifying colors</vt:lpstr>
      <vt:lpstr>Results</vt:lpstr>
      <vt:lpstr>Future Work</vt:lpstr>
      <vt:lpstr>Conclusion</vt:lpstr>
      <vt:lpstr>Queries??????</vt:lpstr>
      <vt:lpstr>References</vt:lpstr>
      <vt:lpstr>Special Thanks to</vt:lpstr>
    </vt:vector>
  </TitlesOfParts>
  <Company>Midwestern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Open Parking Space Identification</dc:title>
  <dc:creator>Terry Griffin</dc:creator>
  <cp:lastModifiedBy>Terry Griffin</cp:lastModifiedBy>
  <cp:revision>23</cp:revision>
  <dcterms:created xsi:type="dcterms:W3CDTF">2015-04-14T23:17:36Z</dcterms:created>
  <dcterms:modified xsi:type="dcterms:W3CDTF">2015-04-17T19:10:56Z</dcterms:modified>
</cp:coreProperties>
</file>